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307" r:id="rId3"/>
    <p:sldId id="301" r:id="rId4"/>
    <p:sldId id="302" r:id="rId5"/>
    <p:sldId id="291" r:id="rId6"/>
    <p:sldId id="300" r:id="rId7"/>
    <p:sldId id="287" r:id="rId8"/>
    <p:sldId id="305" r:id="rId9"/>
    <p:sldId id="309" r:id="rId10"/>
    <p:sldId id="281" r:id="rId11"/>
    <p:sldId id="310" r:id="rId12"/>
    <p:sldId id="311" r:id="rId13"/>
    <p:sldId id="312" r:id="rId14"/>
    <p:sldId id="318" r:id="rId15"/>
    <p:sldId id="319" r:id="rId16"/>
    <p:sldId id="313" r:id="rId17"/>
    <p:sldId id="314" r:id="rId18"/>
    <p:sldId id="315" r:id="rId19"/>
    <p:sldId id="316" r:id="rId20"/>
    <p:sldId id="317" r:id="rId21"/>
    <p:sldId id="320" r:id="rId22"/>
    <p:sldId id="321" r:id="rId2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lgarski Farmaceftichen" initials="BF" lastIdx="15" clrIdx="0">
    <p:extLst>
      <p:ext uri="{19B8F6BF-5375-455C-9EA6-DF929625EA0E}">
        <p15:presenceInfo xmlns:p15="http://schemas.microsoft.com/office/powerpoint/2012/main" userId="6314b885bb14352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306" autoAdjust="0"/>
  </p:normalViewPr>
  <p:slideViewPr>
    <p:cSldViewPr snapToGrid="0">
      <p:cViewPr varScale="1">
        <p:scale>
          <a:sx n="66" d="100"/>
          <a:sy n="66" d="100"/>
        </p:scale>
        <p:origin x="1037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BPhU\Analizi\Model%20za%20izchisliavane%20na%20rabotnata%20sila\Calculation_hypothetic%20model_BG%20pharmacy%20workforce_final%20till%202035_new2025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BPhU\Analizi\Model%20za%20izchisliavane%20na%20rabotnata%20sila\Calculation_hypothetic%20model_BG%20pharmacy%20workforce_final%20till%202035_new2025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BPhU\Analizi\Model%20za%20izchisliavane%20na%20rabotnata%20sila\Calculation_hypothetic%20model_BG%20pharmacy%20workforce_final%20till%202035_new202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/>
              <a:t>Съотношение на половете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doughnut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705-4A92-BF49-CDAE68F482A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705-4A92-BF49-CDAE68F482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('25.09.2025'!$H$5,'25.09.2025'!$I$5)</c:f>
              <c:strCache>
                <c:ptCount val="2"/>
                <c:pt idx="0">
                  <c:v>Жени (%)</c:v>
                </c:pt>
                <c:pt idx="1">
                  <c:v>Мъже (%)</c:v>
                </c:pt>
              </c:strCache>
            </c:strRef>
          </c:cat>
          <c:val>
            <c:numRef>
              <c:f>('25.09.2025'!$H$16,'25.09.2025'!$I$16)</c:f>
              <c:numCache>
                <c:formatCode>General</c:formatCode>
                <c:ptCount val="2"/>
                <c:pt idx="0">
                  <c:v>78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05-4A92-BF49-CDAE68F482A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sz="1800" b="1" dirty="0"/>
              <a:t>Възрастов състав на работната сила от фармацевти</a:t>
            </a:r>
            <a:endParaRPr lang="en-US" sz="1800" b="1" dirty="0"/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'23.09.2026'!$N$5</c:f>
              <c:strCache>
                <c:ptCount val="1"/>
                <c:pt idx="0">
                  <c:v>31 - 40 год. (%)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'23.09.2026'!$L$6:$L$18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 formatCode="m/d/yyyy">
                  <c:v>46266</c:v>
                </c:pt>
              </c:numCache>
            </c:numRef>
          </c:cat>
          <c:val>
            <c:numRef>
              <c:f>'23.09.2026'!$N$6:$N$18</c:f>
              <c:numCache>
                <c:formatCode>General</c:formatCode>
                <c:ptCount val="13"/>
                <c:pt idx="0">
                  <c:v>15</c:v>
                </c:pt>
                <c:pt idx="1">
                  <c:v>18</c:v>
                </c:pt>
                <c:pt idx="2">
                  <c:v>21</c:v>
                </c:pt>
                <c:pt idx="3">
                  <c:v>24</c:v>
                </c:pt>
                <c:pt idx="4">
                  <c:v>27</c:v>
                </c:pt>
                <c:pt idx="5">
                  <c:v>27</c:v>
                </c:pt>
                <c:pt idx="6">
                  <c:v>27</c:v>
                </c:pt>
                <c:pt idx="7">
                  <c:v>26</c:v>
                </c:pt>
                <c:pt idx="8">
                  <c:v>26</c:v>
                </c:pt>
                <c:pt idx="9">
                  <c:v>25</c:v>
                </c:pt>
                <c:pt idx="10">
                  <c:v>25</c:v>
                </c:pt>
                <c:pt idx="11">
                  <c:v>25</c:v>
                </c:pt>
                <c:pt idx="1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FA-435B-81A6-FD2263D1A6F5}"/>
            </c:ext>
          </c:extLst>
        </c:ser>
        <c:ser>
          <c:idx val="1"/>
          <c:order val="1"/>
          <c:tx>
            <c:strRef>
              <c:f>'23.09.2026'!$R$5</c:f>
              <c:strCache>
                <c:ptCount val="1"/>
                <c:pt idx="0">
                  <c:v>Над 70 год. (%)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cat>
            <c:numRef>
              <c:f>'23.09.2026'!$L$6:$L$18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 formatCode="m/d/yyyy">
                  <c:v>46266</c:v>
                </c:pt>
              </c:numCache>
            </c:numRef>
          </c:cat>
          <c:val>
            <c:numRef>
              <c:f>'23.09.2026'!$R$6:$R$18</c:f>
              <c:numCache>
                <c:formatCode>General</c:formatCode>
                <c:ptCount val="13"/>
                <c:pt idx="0">
                  <c:v>29</c:v>
                </c:pt>
                <c:pt idx="1">
                  <c:v>27</c:v>
                </c:pt>
                <c:pt idx="2">
                  <c:v>26</c:v>
                </c:pt>
                <c:pt idx="3">
                  <c:v>24</c:v>
                </c:pt>
                <c:pt idx="4">
                  <c:v>22</c:v>
                </c:pt>
                <c:pt idx="5">
                  <c:v>20</c:v>
                </c:pt>
                <c:pt idx="6">
                  <c:v>18</c:v>
                </c:pt>
                <c:pt idx="7">
                  <c:v>16</c:v>
                </c:pt>
                <c:pt idx="8">
                  <c:v>14</c:v>
                </c:pt>
                <c:pt idx="9">
                  <c:v>13</c:v>
                </c:pt>
                <c:pt idx="10">
                  <c:v>12</c:v>
                </c:pt>
                <c:pt idx="11">
                  <c:v>12</c:v>
                </c:pt>
                <c:pt idx="1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FA-435B-81A6-FD2263D1A6F5}"/>
            </c:ext>
          </c:extLst>
        </c:ser>
        <c:ser>
          <c:idx val="2"/>
          <c:order val="2"/>
          <c:tx>
            <c:strRef>
              <c:f>'23.09.2026'!$M$5</c:f>
              <c:strCache>
                <c:ptCount val="1"/>
                <c:pt idx="0">
                  <c:v>До 30 год. (%)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'23.09.2026'!$M$6:$M$18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5</c:v>
                </c:pt>
                <c:pt idx="7">
                  <c:v>9</c:v>
                </c:pt>
                <c:pt idx="8">
                  <c:v>13</c:v>
                </c:pt>
                <c:pt idx="9">
                  <c:v>16</c:v>
                </c:pt>
                <c:pt idx="10">
                  <c:v>20</c:v>
                </c:pt>
                <c:pt idx="11">
                  <c:v>21</c:v>
                </c:pt>
                <c:pt idx="1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FA-435B-81A6-FD2263D1A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8177120"/>
        <c:axId val="1"/>
        <c:axId val="0"/>
      </c:bar3DChart>
      <c:catAx>
        <c:axId val="54817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5481771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sz="1800" b="1"/>
              <a:t>Фармацевти практикуващи в аптеките</a:t>
            </a:r>
            <a:endParaRPr lang="en-US" sz="1800" b="1"/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1914260717410323E-2"/>
          <c:y val="0.14856481481481484"/>
          <c:w val="0.84973736612641682"/>
          <c:h val="0.710924647396098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'23.09.2026'!$B$6:$B$18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 formatCode="m/d/yyyy">
                  <c:v>46266</c:v>
                </c:pt>
              </c:numCache>
            </c:numRef>
          </c:cat>
          <c:val>
            <c:numRef>
              <c:f>'23.09.2026'!$D$6:$D$18</c:f>
              <c:numCache>
                <c:formatCode>General</c:formatCode>
                <c:ptCount val="13"/>
                <c:pt idx="0">
                  <c:v>5084</c:v>
                </c:pt>
                <c:pt idx="1">
                  <c:v>5302</c:v>
                </c:pt>
                <c:pt idx="2">
                  <c:v>5440</c:v>
                </c:pt>
                <c:pt idx="3">
                  <c:v>5636</c:v>
                </c:pt>
                <c:pt idx="4">
                  <c:v>5726</c:v>
                </c:pt>
                <c:pt idx="5">
                  <c:v>5738</c:v>
                </c:pt>
                <c:pt idx="6">
                  <c:v>5839</c:v>
                </c:pt>
                <c:pt idx="7">
                  <c:v>5853</c:v>
                </c:pt>
                <c:pt idx="8">
                  <c:v>6067</c:v>
                </c:pt>
                <c:pt idx="9">
                  <c:v>6275</c:v>
                </c:pt>
                <c:pt idx="10">
                  <c:v>6741</c:v>
                </c:pt>
                <c:pt idx="11">
                  <c:v>6790</c:v>
                </c:pt>
                <c:pt idx="12">
                  <c:v>6943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D3-4AAE-9034-3EF81675C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2788704"/>
        <c:axId val="1"/>
      </c:lineChart>
      <c:catAx>
        <c:axId val="55278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552788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9-23T11:54:54.062" idx="13">
    <p:pos x="10" y="10"/>
    <p:text>От около 340 дипломиращи се фармацевти прз 2025г. едва 36 % започват работа в аптеките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09T11:30:57.151" idx="8">
    <p:pos x="1624" y="2694"/>
    <p:text>За сръвнение този показател за 2023г. е 3 за EU и 2,1 за BG</p:text>
    <p:extLst>
      <p:ext uri="{C676402C-5697-4E1C-873F-D02D1690AC5C}">
        <p15:threadingInfo xmlns:p15="http://schemas.microsoft.com/office/powerpoint/2012/main" timeZoneBias="-120"/>
      </p:ext>
    </p:extLst>
  </p:cm>
  <p:cm authorId="1" dt="2025-09-23T11:57:59.406" idx="14">
    <p:pos x="6395" y="2639"/>
    <p:text>От около 340 дипломирани се фармацевти прз 2025г. едва 36 % започват работа в аптеките</p:text>
    <p:extLst>
      <p:ext uri="{C676402C-5697-4E1C-873F-D02D1690AC5C}">
        <p15:threadingInfo xmlns:p15="http://schemas.microsoft.com/office/powerpoint/2012/main" timeZoneBias="-180"/>
      </p:ext>
    </p:extLst>
  </p:cm>
  <p:cm authorId="1" dt="2025-09-23T12:00:07.633" idx="15">
    <p:pos x="6395" y="2775"/>
    <p:text>За сръвнение година по-рано този процента е бил 47%</p:text>
    <p:extLst>
      <p:ext uri="{C676402C-5697-4E1C-873F-D02D1690AC5C}">
        <p15:threadingInfo xmlns:p15="http://schemas.microsoft.com/office/powerpoint/2012/main" timeZoneBias="-180">
          <p15:parentCm authorId="1" idx="14"/>
        </p15:threadingInfo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345FCF-0440-4820-86BB-511B99A74FDD}" type="doc">
      <dgm:prSet loTypeId="urn:microsoft.com/office/officeart/2005/8/layout/radial3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0E8FB97B-D35E-43CA-9394-394872ED1428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bg-BG" dirty="0"/>
        </a:p>
      </dgm:t>
    </dgm:pt>
    <dgm:pt modelId="{A4B3C6A6-2930-4A5A-94E1-43E6049837A5}" type="parTrans" cxnId="{6E1034E1-842D-4924-9B6A-301C8FD0B354}">
      <dgm:prSet/>
      <dgm:spPr/>
      <dgm:t>
        <a:bodyPr/>
        <a:lstStyle/>
        <a:p>
          <a:endParaRPr lang="bg-BG"/>
        </a:p>
      </dgm:t>
    </dgm:pt>
    <dgm:pt modelId="{C305B45C-88F8-490C-8339-07DBF0B12046}" type="sibTrans" cxnId="{6E1034E1-842D-4924-9B6A-301C8FD0B354}">
      <dgm:prSet/>
      <dgm:spPr/>
      <dgm:t>
        <a:bodyPr/>
        <a:lstStyle/>
        <a:p>
          <a:endParaRPr lang="bg-BG"/>
        </a:p>
      </dgm:t>
    </dgm:pt>
    <dgm:pt modelId="{215FE4C2-7C70-4345-8409-399C05D38678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bg-BG" dirty="0"/>
        </a:p>
      </dgm:t>
    </dgm:pt>
    <dgm:pt modelId="{851D04FE-1F46-432B-8438-51A10E6A9999}" type="sibTrans" cxnId="{7873DA0F-0BF7-4CAC-B67D-0A45E161F018}">
      <dgm:prSet/>
      <dgm:spPr/>
      <dgm:t>
        <a:bodyPr/>
        <a:lstStyle/>
        <a:p>
          <a:endParaRPr lang="bg-BG"/>
        </a:p>
      </dgm:t>
    </dgm:pt>
    <dgm:pt modelId="{F96A25B1-9097-47FC-B378-672CBC095800}" type="parTrans" cxnId="{7873DA0F-0BF7-4CAC-B67D-0A45E161F018}">
      <dgm:prSet/>
      <dgm:spPr/>
      <dgm:t>
        <a:bodyPr/>
        <a:lstStyle/>
        <a:p>
          <a:endParaRPr lang="bg-BG"/>
        </a:p>
      </dgm:t>
    </dgm:pt>
    <dgm:pt modelId="{24D8F68A-27AE-4D84-B1A5-30545DD0CE79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bg-BG" dirty="0"/>
            <a:t> </a:t>
          </a:r>
        </a:p>
      </dgm:t>
    </dgm:pt>
    <dgm:pt modelId="{2B56362F-8841-4774-82BF-17ABD9B8662C}" type="sibTrans" cxnId="{6797CF07-75BF-477F-A530-AC878B104956}">
      <dgm:prSet/>
      <dgm:spPr/>
      <dgm:t>
        <a:bodyPr/>
        <a:lstStyle/>
        <a:p>
          <a:endParaRPr lang="bg-BG"/>
        </a:p>
      </dgm:t>
    </dgm:pt>
    <dgm:pt modelId="{643B2385-1ED2-4351-AE96-D2BEC634BFE6}" type="parTrans" cxnId="{6797CF07-75BF-477F-A530-AC878B104956}">
      <dgm:prSet/>
      <dgm:spPr/>
      <dgm:t>
        <a:bodyPr/>
        <a:lstStyle/>
        <a:p>
          <a:endParaRPr lang="bg-BG"/>
        </a:p>
      </dgm:t>
    </dgm:pt>
    <dgm:pt modelId="{3CE5BB8C-4886-4970-A606-42831D17F591}">
      <dgm:prSet phldrT="[Text]"/>
      <dgm:spPr/>
      <dgm:t>
        <a:bodyPr/>
        <a:lstStyle/>
        <a:p>
          <a:r>
            <a:rPr lang="bg-BG" dirty="0"/>
            <a:t>Достъпност</a:t>
          </a:r>
        </a:p>
      </dgm:t>
    </dgm:pt>
    <dgm:pt modelId="{325AF98E-944D-4BC3-BA3F-3878D7B2B80B}" type="sibTrans" cxnId="{D45629DD-D0D2-489A-BA39-DBB51161E2CC}">
      <dgm:prSet/>
      <dgm:spPr/>
      <dgm:t>
        <a:bodyPr/>
        <a:lstStyle/>
        <a:p>
          <a:endParaRPr lang="bg-BG"/>
        </a:p>
      </dgm:t>
    </dgm:pt>
    <dgm:pt modelId="{409CD1B0-858A-4B53-9F52-1BC850B20246}" type="parTrans" cxnId="{D45629DD-D0D2-489A-BA39-DBB51161E2CC}">
      <dgm:prSet/>
      <dgm:spPr/>
      <dgm:t>
        <a:bodyPr/>
        <a:lstStyle/>
        <a:p>
          <a:endParaRPr lang="bg-BG"/>
        </a:p>
      </dgm:t>
    </dgm:pt>
    <dgm:pt modelId="{0A508EE5-76AC-4BDE-B384-8E0190BC7BF4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bg-BG" dirty="0"/>
            <a:t> </a:t>
          </a:r>
        </a:p>
      </dgm:t>
    </dgm:pt>
    <dgm:pt modelId="{AAAAB6F9-0FCB-49C0-9100-D954F4E93449}" type="sibTrans" cxnId="{AEACF8C5-65C4-436B-86CB-AEA290E98A45}">
      <dgm:prSet/>
      <dgm:spPr/>
      <dgm:t>
        <a:bodyPr/>
        <a:lstStyle/>
        <a:p>
          <a:endParaRPr lang="bg-BG"/>
        </a:p>
      </dgm:t>
    </dgm:pt>
    <dgm:pt modelId="{A61BB284-B5A7-41E3-AD9C-41F573E61A27}" type="parTrans" cxnId="{AEACF8C5-65C4-436B-86CB-AEA290E98A45}">
      <dgm:prSet/>
      <dgm:spPr/>
      <dgm:t>
        <a:bodyPr/>
        <a:lstStyle/>
        <a:p>
          <a:endParaRPr lang="bg-BG"/>
        </a:p>
      </dgm:t>
    </dgm:pt>
    <dgm:pt modelId="{7DED7EB7-1755-4439-8161-BB380F9A4A7D}" type="pres">
      <dgm:prSet presAssocID="{89345FCF-0440-4820-86BB-511B99A74FD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FC70F9-43AA-4661-9162-0AB1BB670DA6}" type="pres">
      <dgm:prSet presAssocID="{89345FCF-0440-4820-86BB-511B99A74FDD}" presName="radial" presStyleCnt="0">
        <dgm:presLayoutVars>
          <dgm:animLvl val="ctr"/>
        </dgm:presLayoutVars>
      </dgm:prSet>
      <dgm:spPr/>
    </dgm:pt>
    <dgm:pt modelId="{795F2201-7DB1-427B-84D7-9F847CF7955B}" type="pres">
      <dgm:prSet presAssocID="{3CE5BB8C-4886-4970-A606-42831D17F591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808AD554-6D30-48EB-89D9-BE9DE43C093C}" type="pres">
      <dgm:prSet presAssocID="{215FE4C2-7C70-4345-8409-399C05D38678}" presName="node" presStyleLbl="vennNode1" presStyleIdx="1" presStyleCnt="5" custAng="1400021" custScaleX="106068" custScaleY="100649" custRadScaleRad="82881" custRadScaleInc="-3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9BD1B7-8050-4E71-B3FA-1503C2FF92A1}" type="pres">
      <dgm:prSet presAssocID="{0E8FB97B-D35E-43CA-9394-394872ED1428}" presName="node" presStyleLbl="vennNode1" presStyleIdx="2" presStyleCnt="5" custScaleX="119925" custScaleY="1081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1E486-3A40-404E-8F11-A4A913B766C4}" type="pres">
      <dgm:prSet presAssocID="{0A508EE5-76AC-4BDE-B384-8E0190BC7BF4}" presName="node" presStyleLbl="vennNode1" presStyleIdx="3" presStyleCnt="5" custScaleX="125985" custScaleY="94478" custRadScaleRad="82066" custRadScaleInc="-3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2CB8E0-606B-4874-A9E5-2A9F3CBAEC02}" type="pres">
      <dgm:prSet presAssocID="{24D8F68A-27AE-4D84-B1A5-30545DD0CE79}" presName="node" presStyleLbl="vennNode1" presStyleIdx="4" presStyleCnt="5" custScaleX="105093" custScaleY="104988" custRadScaleRad="94088" custRadScaleInc="-8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3E6DE8-29C4-4FF4-A7EE-06B2F19D6AE6}" type="presOf" srcId="{3CE5BB8C-4886-4970-A606-42831D17F591}" destId="{795F2201-7DB1-427B-84D7-9F847CF7955B}" srcOrd="0" destOrd="0" presId="urn:microsoft.com/office/officeart/2005/8/layout/radial3"/>
    <dgm:cxn modelId="{6F6EA96E-3085-45C3-AD0C-9DFAB16A2E5A}" type="presOf" srcId="{24D8F68A-27AE-4D84-B1A5-30545DD0CE79}" destId="{E02CB8E0-606B-4874-A9E5-2A9F3CBAEC02}" srcOrd="0" destOrd="0" presId="urn:microsoft.com/office/officeart/2005/8/layout/radial3"/>
    <dgm:cxn modelId="{680198E0-0FD9-4E93-A986-B4D008C4365A}" type="presOf" srcId="{0E8FB97B-D35E-43CA-9394-394872ED1428}" destId="{949BD1B7-8050-4E71-B3FA-1503C2FF92A1}" srcOrd="0" destOrd="0" presId="urn:microsoft.com/office/officeart/2005/8/layout/radial3"/>
    <dgm:cxn modelId="{AEACF8C5-65C4-436B-86CB-AEA290E98A45}" srcId="{3CE5BB8C-4886-4970-A606-42831D17F591}" destId="{0A508EE5-76AC-4BDE-B384-8E0190BC7BF4}" srcOrd="2" destOrd="0" parTransId="{A61BB284-B5A7-41E3-AD9C-41F573E61A27}" sibTransId="{AAAAB6F9-0FCB-49C0-9100-D954F4E93449}"/>
    <dgm:cxn modelId="{6E1034E1-842D-4924-9B6A-301C8FD0B354}" srcId="{3CE5BB8C-4886-4970-A606-42831D17F591}" destId="{0E8FB97B-D35E-43CA-9394-394872ED1428}" srcOrd="1" destOrd="0" parTransId="{A4B3C6A6-2930-4A5A-94E1-43E6049837A5}" sibTransId="{C305B45C-88F8-490C-8339-07DBF0B12046}"/>
    <dgm:cxn modelId="{E62382D2-2084-4420-B452-4A97AB5D5428}" type="presOf" srcId="{89345FCF-0440-4820-86BB-511B99A74FDD}" destId="{7DED7EB7-1755-4439-8161-BB380F9A4A7D}" srcOrd="0" destOrd="0" presId="urn:microsoft.com/office/officeart/2005/8/layout/radial3"/>
    <dgm:cxn modelId="{E057855C-802C-4FC9-AD62-360FC2B08E5F}" type="presOf" srcId="{0A508EE5-76AC-4BDE-B384-8E0190BC7BF4}" destId="{FFF1E486-3A40-404E-8F11-A4A913B766C4}" srcOrd="0" destOrd="0" presId="urn:microsoft.com/office/officeart/2005/8/layout/radial3"/>
    <dgm:cxn modelId="{6797CF07-75BF-477F-A530-AC878B104956}" srcId="{3CE5BB8C-4886-4970-A606-42831D17F591}" destId="{24D8F68A-27AE-4D84-B1A5-30545DD0CE79}" srcOrd="3" destOrd="0" parTransId="{643B2385-1ED2-4351-AE96-D2BEC634BFE6}" sibTransId="{2B56362F-8841-4774-82BF-17ABD9B8662C}"/>
    <dgm:cxn modelId="{7873DA0F-0BF7-4CAC-B67D-0A45E161F018}" srcId="{3CE5BB8C-4886-4970-A606-42831D17F591}" destId="{215FE4C2-7C70-4345-8409-399C05D38678}" srcOrd="0" destOrd="0" parTransId="{F96A25B1-9097-47FC-B378-672CBC095800}" sibTransId="{851D04FE-1F46-432B-8438-51A10E6A9999}"/>
    <dgm:cxn modelId="{A8EE4E42-FD13-44AC-B3EE-F724808FB0E1}" type="presOf" srcId="{215FE4C2-7C70-4345-8409-399C05D38678}" destId="{808AD554-6D30-48EB-89D9-BE9DE43C093C}" srcOrd="0" destOrd="0" presId="urn:microsoft.com/office/officeart/2005/8/layout/radial3"/>
    <dgm:cxn modelId="{D45629DD-D0D2-489A-BA39-DBB51161E2CC}" srcId="{89345FCF-0440-4820-86BB-511B99A74FDD}" destId="{3CE5BB8C-4886-4970-A606-42831D17F591}" srcOrd="0" destOrd="0" parTransId="{409CD1B0-858A-4B53-9F52-1BC850B20246}" sibTransId="{325AF98E-944D-4BC3-BA3F-3878D7B2B80B}"/>
    <dgm:cxn modelId="{2AFAC28A-C348-413D-AEBA-C0D911D36FC8}" type="presParOf" srcId="{7DED7EB7-1755-4439-8161-BB380F9A4A7D}" destId="{17FC70F9-43AA-4661-9162-0AB1BB670DA6}" srcOrd="0" destOrd="0" presId="urn:microsoft.com/office/officeart/2005/8/layout/radial3"/>
    <dgm:cxn modelId="{46BDAD77-1818-4104-B8BE-308721FBF64B}" type="presParOf" srcId="{17FC70F9-43AA-4661-9162-0AB1BB670DA6}" destId="{795F2201-7DB1-427B-84D7-9F847CF7955B}" srcOrd="0" destOrd="0" presId="urn:microsoft.com/office/officeart/2005/8/layout/radial3"/>
    <dgm:cxn modelId="{98055BB0-972D-4C1E-8AC2-C86E2339B2EA}" type="presParOf" srcId="{17FC70F9-43AA-4661-9162-0AB1BB670DA6}" destId="{808AD554-6D30-48EB-89D9-BE9DE43C093C}" srcOrd="1" destOrd="0" presId="urn:microsoft.com/office/officeart/2005/8/layout/radial3"/>
    <dgm:cxn modelId="{C2F9E425-6D46-4CA4-8FEF-319A0072AEA5}" type="presParOf" srcId="{17FC70F9-43AA-4661-9162-0AB1BB670DA6}" destId="{949BD1B7-8050-4E71-B3FA-1503C2FF92A1}" srcOrd="2" destOrd="0" presId="urn:microsoft.com/office/officeart/2005/8/layout/radial3"/>
    <dgm:cxn modelId="{900E0FC8-4163-445F-BFE9-841DEE8693F9}" type="presParOf" srcId="{17FC70F9-43AA-4661-9162-0AB1BB670DA6}" destId="{FFF1E486-3A40-404E-8F11-A4A913B766C4}" srcOrd="3" destOrd="0" presId="urn:microsoft.com/office/officeart/2005/8/layout/radial3"/>
    <dgm:cxn modelId="{DE5E8A50-E969-410C-971A-CBB37B9242F1}" type="presParOf" srcId="{17FC70F9-43AA-4661-9162-0AB1BB670DA6}" destId="{E02CB8E0-606B-4874-A9E5-2A9F3CBAEC02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F2201-7DB1-427B-84D7-9F847CF7955B}">
      <dsp:nvSpPr>
        <dsp:cNvPr id="0" name=""/>
        <dsp:cNvSpPr/>
      </dsp:nvSpPr>
      <dsp:spPr>
        <a:xfrm>
          <a:off x="1668705" y="1158225"/>
          <a:ext cx="2831000" cy="28310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/>
            <a:t>Достъпност</a:t>
          </a:r>
        </a:p>
      </dsp:txBody>
      <dsp:txXfrm>
        <a:off x="2083295" y="1572815"/>
        <a:ext cx="2001820" cy="2001820"/>
      </dsp:txXfrm>
    </dsp:sp>
    <dsp:sp modelId="{808AD554-6D30-48EB-89D9-BE9DE43C093C}">
      <dsp:nvSpPr>
        <dsp:cNvPr id="0" name=""/>
        <dsp:cNvSpPr/>
      </dsp:nvSpPr>
      <dsp:spPr>
        <a:xfrm rot="1400021">
          <a:off x="2325997" y="333379"/>
          <a:ext cx="1501392" cy="142468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2800" kern="1200" dirty="0"/>
        </a:p>
      </dsp:txBody>
      <dsp:txXfrm>
        <a:off x="2545871" y="542019"/>
        <a:ext cx="1061644" cy="1007406"/>
      </dsp:txXfrm>
    </dsp:sp>
    <dsp:sp modelId="{949BD1B7-8050-4E71-B3FA-1503C2FF92A1}">
      <dsp:nvSpPr>
        <dsp:cNvPr id="0" name=""/>
        <dsp:cNvSpPr/>
      </dsp:nvSpPr>
      <dsp:spPr>
        <a:xfrm>
          <a:off x="4079069" y="1808131"/>
          <a:ext cx="1697538" cy="153118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2800" kern="1200" dirty="0"/>
        </a:p>
      </dsp:txBody>
      <dsp:txXfrm>
        <a:off x="4327668" y="2032368"/>
        <a:ext cx="1200340" cy="1082715"/>
      </dsp:txXfrm>
    </dsp:sp>
    <dsp:sp modelId="{FFF1E486-3A40-404E-8F11-A4A913B766C4}">
      <dsp:nvSpPr>
        <dsp:cNvPr id="0" name=""/>
        <dsp:cNvSpPr/>
      </dsp:nvSpPr>
      <dsp:spPr>
        <a:xfrm>
          <a:off x="2200057" y="3418034"/>
          <a:ext cx="1783318" cy="133733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/>
            <a:t> </a:t>
          </a:r>
        </a:p>
      </dsp:txBody>
      <dsp:txXfrm>
        <a:off x="2461218" y="3613882"/>
        <a:ext cx="1260996" cy="945640"/>
      </dsp:txXfrm>
    </dsp:sp>
    <dsp:sp modelId="{E02CB8E0-606B-4874-A9E5-2A9F3CBAEC02}">
      <dsp:nvSpPr>
        <dsp:cNvPr id="0" name=""/>
        <dsp:cNvSpPr/>
      </dsp:nvSpPr>
      <dsp:spPr>
        <a:xfrm>
          <a:off x="605911" y="1852524"/>
          <a:ext cx="1487591" cy="148610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/>
            <a:t> </a:t>
          </a:r>
        </a:p>
      </dsp:txBody>
      <dsp:txXfrm>
        <a:off x="823764" y="2070159"/>
        <a:ext cx="1051885" cy="1050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6754D-AD39-455A-BE0E-188A2AD3B374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6C35D-EF9E-4B5C-87DB-0328B42F24C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51278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97935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31708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48% </a:t>
            </a:r>
            <a:r>
              <a:rPr lang="bg-BG" dirty="0"/>
              <a:t>от фармацевтите работещи в аптеките в страната са на възраст до 40 </a:t>
            </a:r>
            <a:r>
              <a:rPr lang="bg-BG" dirty="0" err="1"/>
              <a:t>год</a:t>
            </a:r>
            <a:r>
              <a:rPr lang="en-US" dirty="0"/>
              <a:t>.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03755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Броя на фармацевтите е нараснал с 2,2% за последните 9 месеца и с 27% от 2014 год.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25448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Едва 36 % от </a:t>
            </a:r>
            <a:r>
              <a:rPr lang="ru-RU" dirty="0" err="1"/>
              <a:t>новозавършилите</a:t>
            </a:r>
            <a:r>
              <a:rPr lang="ru-RU" dirty="0"/>
              <a:t> </a:t>
            </a:r>
            <a:r>
              <a:rPr lang="ru-RU" dirty="0" err="1"/>
              <a:t>студенти</a:t>
            </a:r>
            <a:r>
              <a:rPr lang="ru-RU" dirty="0"/>
              <a:t> </a:t>
            </a:r>
            <a:r>
              <a:rPr lang="ru-RU" dirty="0" err="1"/>
              <a:t>започват</a:t>
            </a:r>
            <a:r>
              <a:rPr lang="ru-RU" dirty="0"/>
              <a:t> работа в аптеките</a:t>
            </a:r>
          </a:p>
          <a:p>
            <a:r>
              <a:rPr lang="ru-RU" dirty="0"/>
              <a:t>За сравнение </a:t>
            </a:r>
            <a:r>
              <a:rPr lang="ru-RU" dirty="0" err="1"/>
              <a:t>през</a:t>
            </a:r>
            <a:r>
              <a:rPr lang="ru-RU" dirty="0"/>
              <a:t> 2024 година </a:t>
            </a:r>
            <a:r>
              <a:rPr lang="ru-RU" dirty="0" err="1"/>
              <a:t>този</a:t>
            </a:r>
            <a:r>
              <a:rPr lang="ru-RU" dirty="0"/>
              <a:t> процента е бил 47%</a:t>
            </a:r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64844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За една година аптеките са нараснали с 2%  (3233 към 01.09.2025) </a:t>
            </a:r>
          </a:p>
          <a:p>
            <a:r>
              <a:rPr lang="bg-BG" dirty="0"/>
              <a:t>С 62 са нараснали аптеки за обслужване на населението и с 5 болничните аптеки</a:t>
            </a:r>
          </a:p>
          <a:p>
            <a:r>
              <a:rPr lang="bg-BG" dirty="0"/>
              <a:t>Села: Ягодово, Лъжица, Фотиново, Трънак, Невестино, Грохотно, Брестник, Гроздьово,, Голица, Хвостяне, Ковачевица, Якимово, Риш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83990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Отдалечени</a:t>
            </a:r>
            <a:r>
              <a:rPr lang="bg-BG" baseline="0" dirty="0"/>
              <a:t> и труднодостъпни: с. Кърланово и с. Плоски (общ. Сандански); гр. Брезник (общ. Брезник); гр. Лъки (общ. Лъки); гр. Маджарово (общ. Маджарово) </a:t>
            </a:r>
          </a:p>
          <a:p>
            <a:r>
              <a:rPr lang="bg-BG" dirty="0"/>
              <a:t>Денонощни: Велико Търново, Враца, Кюстендил, Кърджали, Сливен, Стара Загора и Хасково (Благоевград, Бургас, Варна, Пловдив, Русе, София – град).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8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69328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9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07520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/>
              <a:t>Необходимото</a:t>
            </a:r>
            <a:r>
              <a:rPr lang="bg-BG" baseline="0" dirty="0"/>
              <a:t> лекарство, в точното време, на правилното място, отпуснато от фармацевт, на достъпна за пациента цена!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10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51169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11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12217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12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58895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13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81017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14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65207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15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53629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315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066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7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0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55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21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400870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22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39272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4506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3169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81923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1305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6447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0428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4263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1657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6337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5558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4975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03199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0154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09440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3390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25768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53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EB843-7F26-4435-B8DB-80278EFBB58F}" type="datetimeFigureOut">
              <a:rPr lang="bg-BG" smtClean="0"/>
              <a:t>25.9.2026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3285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omments" Target="../comments/commen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.jpe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diagramDrawing" Target="../diagrams/drawing1.xml"/><Relationship Id="rId5" Type="http://schemas.openxmlformats.org/officeDocument/2006/relationships/image" Target="../media/image3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jpeg"/><Relationship Id="rId9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NaVeznataPodcast-BFS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bphu.bg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585" y="6120713"/>
            <a:ext cx="2628227" cy="737287"/>
          </a:xfrm>
        </p:spPr>
        <p:txBody>
          <a:bodyPr>
            <a:normAutofit lnSpcReduction="10000"/>
          </a:bodyPr>
          <a:lstStyle/>
          <a:p>
            <a:r>
              <a:rPr lang="bg-BG" dirty="0"/>
              <a:t>Пресклуб на БФС</a:t>
            </a:r>
          </a:p>
          <a:p>
            <a:r>
              <a:rPr lang="bg-BG" dirty="0"/>
              <a:t>25.09.202</a:t>
            </a:r>
            <a:r>
              <a:rPr lang="en-US" dirty="0"/>
              <a:t>6</a:t>
            </a:r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49016" y="733169"/>
            <a:ext cx="88130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90C226"/>
                </a:solidFill>
                <a:ea typeface="+mj-ea"/>
                <a:cs typeface="+mj-cs"/>
              </a:rPr>
              <a:t>25</a:t>
            </a:r>
            <a:r>
              <a:rPr lang="ru-RU" sz="4400" baseline="30000" dirty="0">
                <a:solidFill>
                  <a:srgbClr val="90C226"/>
                </a:solidFill>
                <a:ea typeface="+mj-ea"/>
                <a:cs typeface="+mj-cs"/>
              </a:rPr>
              <a:t>ти</a:t>
            </a:r>
            <a:r>
              <a:rPr lang="ru-RU" sz="4400" dirty="0">
                <a:solidFill>
                  <a:srgbClr val="90C226"/>
                </a:solidFill>
                <a:ea typeface="+mj-ea"/>
                <a:cs typeface="+mj-cs"/>
              </a:rPr>
              <a:t> септември  </a:t>
            </a:r>
            <a:r>
              <a:rPr lang="en-US" sz="4400" dirty="0">
                <a:solidFill>
                  <a:srgbClr val="90C226"/>
                </a:solidFill>
                <a:ea typeface="+mj-ea"/>
                <a:cs typeface="+mj-cs"/>
              </a:rPr>
              <a:t>-</a:t>
            </a:r>
            <a:r>
              <a:rPr lang="bg-BG" sz="4400" dirty="0">
                <a:solidFill>
                  <a:srgbClr val="90C226"/>
                </a:solidFill>
                <a:ea typeface="+mj-ea"/>
                <a:cs typeface="+mj-cs"/>
              </a:rPr>
              <a:t> </a:t>
            </a:r>
            <a:r>
              <a:rPr lang="ru-RU" sz="4400" dirty="0">
                <a:solidFill>
                  <a:srgbClr val="90C226"/>
                </a:solidFill>
                <a:ea typeface="+mj-ea"/>
                <a:cs typeface="+mj-cs"/>
              </a:rPr>
              <a:t/>
            </a:r>
            <a:br>
              <a:rPr lang="ru-RU" sz="4400" dirty="0">
                <a:solidFill>
                  <a:srgbClr val="90C226"/>
                </a:solidFill>
                <a:ea typeface="+mj-ea"/>
                <a:cs typeface="+mj-cs"/>
              </a:rPr>
            </a:br>
            <a:r>
              <a:rPr lang="ru-RU" sz="4400" dirty="0">
                <a:solidFill>
                  <a:srgbClr val="90C226"/>
                </a:solidFill>
                <a:ea typeface="+mj-ea"/>
                <a:cs typeface="+mj-cs"/>
              </a:rPr>
              <a:t>Световен ден на фармацевта</a:t>
            </a:r>
            <a:br>
              <a:rPr lang="ru-RU" sz="4400" dirty="0">
                <a:solidFill>
                  <a:srgbClr val="90C226"/>
                </a:solidFill>
                <a:ea typeface="+mj-ea"/>
                <a:cs typeface="+mj-cs"/>
              </a:rPr>
            </a:br>
            <a:endParaRPr lang="bg-BG" sz="4400" dirty="0"/>
          </a:p>
        </p:txBody>
      </p:sp>
      <p:sp>
        <p:nvSpPr>
          <p:cNvPr id="2" name="Rectangle 1"/>
          <p:cNvSpPr/>
          <p:nvPr/>
        </p:nvSpPr>
        <p:spPr>
          <a:xfrm>
            <a:off x="1481559" y="2585753"/>
            <a:ext cx="76392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БФС И НОРМАТИВНАТА УРЕДБА В БЪЛГАРИЯ</a:t>
            </a:r>
          </a:p>
          <a:p>
            <a:pPr algn="ctr"/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  <a:ea typeface="+mj-ea"/>
              <a:cs typeface="+mj-cs"/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ИЛИ</a:t>
            </a:r>
          </a:p>
          <a:p>
            <a:pPr algn="ctr"/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  <a:ea typeface="+mj-ea"/>
              <a:cs typeface="+mj-cs"/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КАКВО И ЗАЩО БФС ИСКА ДА СЕ ПРОМЕНИ В ЗАКОНА ЗА ЛЕКАРСТВЕНИТЕ ПРОДУКТИ В ХУМАННАТА МЕДИЦИНА?</a:t>
            </a:r>
          </a:p>
        </p:txBody>
      </p:sp>
    </p:spTree>
    <p:extLst>
      <p:ext uri="{BB962C8B-B14F-4D97-AF65-F5344CB8AC3E}">
        <p14:creationId xmlns:p14="http://schemas.microsoft.com/office/powerpoint/2010/main" val="257752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57199" y="1845412"/>
            <a:ext cx="66422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 този ден през 1912 г., преди </a:t>
            </a:r>
            <a:r>
              <a:rPr lang="ru-RU" dirty="0" smtClean="0"/>
              <a:t>114 </a:t>
            </a:r>
            <a:r>
              <a:rPr lang="ru-RU" dirty="0"/>
              <a:t>години, е създадена Международната федерация на фармацевтите (FIP), в която към момента членуват над 4 млн. </a:t>
            </a:r>
            <a:r>
              <a:rPr lang="bg-BG" dirty="0"/>
              <a:t>магистър-фармацевти – индивидуални членове, стотици</a:t>
            </a:r>
            <a:r>
              <a:rPr lang="ru-RU" dirty="0"/>
              <a:t> Национални фармацевтични организации, включително БФС, много академични институции.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989981" y="1192885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25-ти септември - Световен ден на фармацевта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6844" y="1892973"/>
            <a:ext cx="4258827" cy="2819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0BB14F-F3BB-131F-564F-C8A1F7002249}"/>
              </a:ext>
            </a:extLst>
          </p:cNvPr>
          <p:cNvSpPr txBox="1"/>
          <p:nvPr/>
        </p:nvSpPr>
        <p:spPr>
          <a:xfrm>
            <a:off x="414630" y="3858430"/>
            <a:ext cx="11501042" cy="3183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Темата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Световния</a:t>
            </a:r>
            <a:r>
              <a:rPr lang="en-US" dirty="0"/>
              <a:t> </a:t>
            </a:r>
            <a:r>
              <a:rPr lang="en-US" dirty="0" err="1"/>
              <a:t>ден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фармацевтите</a:t>
            </a:r>
            <a:r>
              <a:rPr lang="en-US" dirty="0"/>
              <a:t> </a:t>
            </a:r>
            <a:r>
              <a:rPr lang="en-US" dirty="0" err="1"/>
              <a:t>през</a:t>
            </a:r>
            <a:r>
              <a:rPr lang="en-US" dirty="0"/>
              <a:t> 2026 г. е: </a:t>
            </a:r>
          </a:p>
          <a:p>
            <a:endParaRPr lang="bg-BG" dirty="0"/>
          </a:p>
          <a:p>
            <a:r>
              <a:rPr lang="ru-RU" b="1" dirty="0"/>
              <a:t>„</a:t>
            </a:r>
            <a:r>
              <a:rPr lang="ru-RU" b="1" dirty="0" err="1"/>
              <a:t>Укрепване</a:t>
            </a:r>
            <a:r>
              <a:rPr lang="ru-RU" b="1" dirty="0"/>
              <a:t> на </a:t>
            </a:r>
            <a:r>
              <a:rPr lang="ru-RU" b="1" dirty="0" err="1"/>
              <a:t>ролята</a:t>
            </a:r>
            <a:r>
              <a:rPr lang="ru-RU" b="1" dirty="0"/>
              <a:t> на </a:t>
            </a:r>
            <a:r>
              <a:rPr lang="ru-RU" b="1" dirty="0" err="1"/>
              <a:t>фармацевтите</a:t>
            </a:r>
            <a:r>
              <a:rPr lang="ru-RU" b="1" dirty="0"/>
              <a:t> за </a:t>
            </a:r>
            <a:r>
              <a:rPr lang="ru-RU" b="1" dirty="0" err="1"/>
              <a:t>по-здраво</a:t>
            </a:r>
            <a:r>
              <a:rPr lang="ru-RU" b="1" dirty="0"/>
              <a:t> </a:t>
            </a:r>
            <a:r>
              <a:rPr lang="ru-RU" b="1" dirty="0" err="1"/>
              <a:t>бъдеще</a:t>
            </a:r>
            <a:r>
              <a:rPr lang="ru-RU" b="1" dirty="0"/>
              <a:t>“</a:t>
            </a:r>
            <a:r>
              <a:rPr lang="en-US" b="1" dirty="0"/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bg-BG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dirty="0"/>
              <a:t>С</a:t>
            </a:r>
            <a:r>
              <a:rPr lang="en-US" dirty="0"/>
              <a:t> </a:t>
            </a:r>
            <a:r>
              <a:rPr lang="en-US" dirty="0" err="1"/>
              <a:t>нея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подчертава</a:t>
            </a:r>
            <a:r>
              <a:rPr lang="en-US" dirty="0"/>
              <a:t>, </a:t>
            </a:r>
            <a:r>
              <a:rPr lang="en-US" dirty="0" err="1"/>
              <a:t>че</a:t>
            </a:r>
            <a:r>
              <a:rPr lang="en-US" dirty="0"/>
              <a:t> </a:t>
            </a:r>
            <a:r>
              <a:rPr lang="en-US" sz="18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аптека</a:t>
            </a:r>
            <a:r>
              <a:rPr lang="bg-BG" sz="1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та е здравно заведение, в което се извършват множество дейности и услуги в полза на общественото здраве, като проследяване и оптимизация на лечението на пациентите, ваксинация, включване на пациентите в скрининг и много други, освен просто доставката, съхранението и отпускането на лекарствени продукти, медицински изделия, диетични храни и хранителни добавки.</a:t>
            </a:r>
            <a:endParaRPr lang="bg-BG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670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98428" y="1128459"/>
            <a:ext cx="6310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Състояние на работната сила от фармацевти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9881" y="1046204"/>
            <a:ext cx="1444628" cy="1156853"/>
          </a:xfrm>
          <a:prstGeom prst="rect">
            <a:avLst/>
          </a:prstGeom>
        </p:spPr>
      </p:pic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927519"/>
              </p:ext>
            </p:extLst>
          </p:nvPr>
        </p:nvGraphicFramePr>
        <p:xfrm>
          <a:off x="6240287" y="2720112"/>
          <a:ext cx="5149546" cy="3759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AB782DF-AABA-4F8A-0EDD-8444760F4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914708"/>
              </p:ext>
            </p:extLst>
          </p:nvPr>
        </p:nvGraphicFramePr>
        <p:xfrm>
          <a:off x="348888" y="2198485"/>
          <a:ext cx="5517688" cy="46595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7914">
                  <a:extLst>
                    <a:ext uri="{9D8B030D-6E8A-4147-A177-3AD203B41FA5}">
                      <a16:colId xmlns:a16="http://schemas.microsoft.com/office/drawing/2014/main" val="968699663"/>
                    </a:ext>
                  </a:extLst>
                </a:gridCol>
                <a:gridCol w="2014887">
                  <a:extLst>
                    <a:ext uri="{9D8B030D-6E8A-4147-A177-3AD203B41FA5}">
                      <a16:colId xmlns:a16="http://schemas.microsoft.com/office/drawing/2014/main" val="2960864578"/>
                    </a:ext>
                  </a:extLst>
                </a:gridCol>
                <a:gridCol w="2014887">
                  <a:extLst>
                    <a:ext uri="{9D8B030D-6E8A-4147-A177-3AD203B41FA5}">
                      <a16:colId xmlns:a16="http://schemas.microsoft.com/office/drawing/2014/main" val="2627122760"/>
                    </a:ext>
                  </a:extLst>
                </a:gridCol>
              </a:tblGrid>
              <a:tr h="1159291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 dirty="0">
                          <a:effectLst/>
                        </a:rPr>
                        <a:t>Година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Жени (%)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Мъже (%)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extLst>
                  <a:ext uri="{0D108BD9-81ED-4DB2-BD59-A6C34878D82A}">
                    <a16:rowId xmlns:a16="http://schemas.microsoft.com/office/drawing/2014/main" val="4050249402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80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7823217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80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26001973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80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511534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80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260334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80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41479922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80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8622822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 dirty="0">
                          <a:effectLst/>
                        </a:rPr>
                        <a:t>80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9652897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2021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79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21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2267952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2022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79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21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8365167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2023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79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21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06047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78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22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466957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78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22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32948123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1.9.2026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78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 dirty="0">
                          <a:effectLst/>
                        </a:rPr>
                        <a:t>22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3941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94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98428" y="899560"/>
            <a:ext cx="6310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Състояние на работната сила от фармацевти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7813" y="916575"/>
            <a:ext cx="1444628" cy="115685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A76469A-C96F-4948-FF48-4F28BAFAF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470632"/>
              </p:ext>
            </p:extLst>
          </p:nvPr>
        </p:nvGraphicFramePr>
        <p:xfrm>
          <a:off x="219918" y="2073433"/>
          <a:ext cx="5682082" cy="4603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1726">
                  <a:extLst>
                    <a:ext uri="{9D8B030D-6E8A-4147-A177-3AD203B41FA5}">
                      <a16:colId xmlns:a16="http://schemas.microsoft.com/office/drawing/2014/main" val="1522201233"/>
                    </a:ext>
                  </a:extLst>
                </a:gridCol>
                <a:gridCol w="811726">
                  <a:extLst>
                    <a:ext uri="{9D8B030D-6E8A-4147-A177-3AD203B41FA5}">
                      <a16:colId xmlns:a16="http://schemas.microsoft.com/office/drawing/2014/main" val="2159058595"/>
                    </a:ext>
                  </a:extLst>
                </a:gridCol>
                <a:gridCol w="811726">
                  <a:extLst>
                    <a:ext uri="{9D8B030D-6E8A-4147-A177-3AD203B41FA5}">
                      <a16:colId xmlns:a16="http://schemas.microsoft.com/office/drawing/2014/main" val="531654026"/>
                    </a:ext>
                  </a:extLst>
                </a:gridCol>
                <a:gridCol w="811726">
                  <a:extLst>
                    <a:ext uri="{9D8B030D-6E8A-4147-A177-3AD203B41FA5}">
                      <a16:colId xmlns:a16="http://schemas.microsoft.com/office/drawing/2014/main" val="2581487180"/>
                    </a:ext>
                  </a:extLst>
                </a:gridCol>
                <a:gridCol w="811726">
                  <a:extLst>
                    <a:ext uri="{9D8B030D-6E8A-4147-A177-3AD203B41FA5}">
                      <a16:colId xmlns:a16="http://schemas.microsoft.com/office/drawing/2014/main" val="485805315"/>
                    </a:ext>
                  </a:extLst>
                </a:gridCol>
                <a:gridCol w="811726">
                  <a:extLst>
                    <a:ext uri="{9D8B030D-6E8A-4147-A177-3AD203B41FA5}">
                      <a16:colId xmlns:a16="http://schemas.microsoft.com/office/drawing/2014/main" val="903640961"/>
                    </a:ext>
                  </a:extLst>
                </a:gridCol>
                <a:gridCol w="811726">
                  <a:extLst>
                    <a:ext uri="{9D8B030D-6E8A-4147-A177-3AD203B41FA5}">
                      <a16:colId xmlns:a16="http://schemas.microsoft.com/office/drawing/2014/main" val="3791311339"/>
                    </a:ext>
                  </a:extLst>
                </a:gridCol>
              </a:tblGrid>
              <a:tr h="167241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Година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До 30 год. (%)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31 - 40 год. (%)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41 - 50 год. (%)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51 - 60 год. (%)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61 - 70 год. (%)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Над 70 год. (%)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extLst>
                  <a:ext uri="{0D108BD9-81ED-4DB2-BD59-A6C34878D82A}">
                    <a16:rowId xmlns:a16="http://schemas.microsoft.com/office/drawing/2014/main" val="1326315657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687707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5966842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1102250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19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1879373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385378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5512147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5515285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96016229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6954650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5907842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4459160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2910828"/>
                  </a:ext>
                </a:extLst>
              </a:tr>
              <a:tr h="22549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1.9.2026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10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30506348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7994FF3-700A-81FD-FB90-705B4293FA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833764"/>
              </p:ext>
            </p:extLst>
          </p:nvPr>
        </p:nvGraphicFramePr>
        <p:xfrm>
          <a:off x="6204862" y="2073429"/>
          <a:ext cx="5987137" cy="4603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043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98428" y="910397"/>
            <a:ext cx="6310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Състояние на работната сила от фармацевти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0352" y="778088"/>
            <a:ext cx="1444628" cy="1156853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6A734D-94C2-421F-7967-E6108644F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603592"/>
              </p:ext>
            </p:extLst>
          </p:nvPr>
        </p:nvGraphicFramePr>
        <p:xfrm>
          <a:off x="185195" y="1956122"/>
          <a:ext cx="5813245" cy="4655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7168">
                  <a:extLst>
                    <a:ext uri="{9D8B030D-6E8A-4147-A177-3AD203B41FA5}">
                      <a16:colId xmlns:a16="http://schemas.microsoft.com/office/drawing/2014/main" val="2066866792"/>
                    </a:ext>
                  </a:extLst>
                </a:gridCol>
                <a:gridCol w="2167168">
                  <a:extLst>
                    <a:ext uri="{9D8B030D-6E8A-4147-A177-3AD203B41FA5}">
                      <a16:colId xmlns:a16="http://schemas.microsoft.com/office/drawing/2014/main" val="720666543"/>
                    </a:ext>
                  </a:extLst>
                </a:gridCol>
                <a:gridCol w="1478909">
                  <a:extLst>
                    <a:ext uri="{9D8B030D-6E8A-4147-A177-3AD203B41FA5}">
                      <a16:colId xmlns:a16="http://schemas.microsoft.com/office/drawing/2014/main" val="2773510092"/>
                    </a:ext>
                  </a:extLst>
                </a:gridCol>
              </a:tblGrid>
              <a:tr h="162139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Година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Състояние на</a:t>
                      </a:r>
                      <a:br>
                        <a:rPr lang="ru-RU" sz="1400" u="none" strike="noStrike">
                          <a:effectLst/>
                        </a:rPr>
                      </a:br>
                      <a:r>
                        <a:rPr lang="ru-RU" sz="1400" u="none" strike="noStrike">
                          <a:effectLst/>
                        </a:rPr>
                        <a:t>раб. сила магистър-фармацевти към 31.12. на съответната година (бр.)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практикуващи фармацевти в аптеките за обслужване на населението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extLst>
                  <a:ext uri="{0D108BD9-81ED-4DB2-BD59-A6C34878D82A}">
                    <a16:rowId xmlns:a16="http://schemas.microsoft.com/office/drawing/2014/main" val="2055643282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5729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5084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1074256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5975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5302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0788759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6131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5440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7918577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6352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5636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6042434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6453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5726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1654480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6466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5738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56593870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6580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5839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6152752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6596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5853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0232543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6837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6067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96997196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7072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6275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15082414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7597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6741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12484650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7652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6790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79953869"/>
                  </a:ext>
                </a:extLst>
              </a:tr>
              <a:tr h="23337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1.9.2026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7824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6943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0458403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D3E7524-C4A8-AD73-71F3-6CF0E6AFE9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4770689"/>
              </p:ext>
            </p:extLst>
          </p:nvPr>
        </p:nvGraphicFramePr>
        <p:xfrm>
          <a:off x="6147765" y="1956117"/>
          <a:ext cx="5947779" cy="4655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9981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7722" y="2304453"/>
            <a:ext cx="2600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/>
              <a:t>Европейски съюз</a:t>
            </a:r>
            <a:r>
              <a:rPr lang="bg-BG" b="1" i="1" baseline="30000" dirty="0"/>
              <a:t>*</a:t>
            </a:r>
            <a:endParaRPr lang="bg-BG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276160" y="3082788"/>
            <a:ext cx="36175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Плътност – средно 9,6 фармацевта на 10 000 жители</a:t>
            </a:r>
            <a:r>
              <a:rPr lang="en-US" dirty="0"/>
              <a:t>;</a:t>
            </a:r>
          </a:p>
          <a:p>
            <a:pPr lvl="0"/>
            <a:endParaRPr lang="bg-BG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Средно по 2,27 фармацевта работят в една аптека на пълен работен ден;</a:t>
            </a:r>
          </a:p>
          <a:p>
            <a:endParaRPr lang="bg-BG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Съотношение на половете - 78% жени / 22% мъже;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0084" y="3074145"/>
            <a:ext cx="367429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Плътност – средно 7,3 фармацевта на 10 000 жители;</a:t>
            </a:r>
            <a:endParaRPr lang="en-US" dirty="0"/>
          </a:p>
          <a:p>
            <a:pPr lvl="0"/>
            <a:endParaRPr lang="bg-BG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Средно по </a:t>
            </a:r>
            <a:r>
              <a:rPr lang="en-US" dirty="0"/>
              <a:t>2,62</a:t>
            </a:r>
            <a:r>
              <a:rPr lang="bg-BG" dirty="0"/>
              <a:t>-ма фармацевти работят в една аптека на пълен работен ден;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Съотношение на половете - </a:t>
            </a:r>
            <a:r>
              <a:rPr lang="en-US" dirty="0"/>
              <a:t>77</a:t>
            </a:r>
            <a:r>
              <a:rPr lang="bg-BG" dirty="0"/>
              <a:t>% жени / 2</a:t>
            </a:r>
            <a:r>
              <a:rPr lang="en-US" dirty="0"/>
              <a:t>3</a:t>
            </a:r>
            <a:r>
              <a:rPr lang="bg-BG" dirty="0"/>
              <a:t>% мъже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</p:txBody>
      </p:sp>
      <p:sp>
        <p:nvSpPr>
          <p:cNvPr id="20" name="TextBox 19"/>
          <p:cNvSpPr txBox="1"/>
          <p:nvPr/>
        </p:nvSpPr>
        <p:spPr>
          <a:xfrm>
            <a:off x="4595843" y="2304453"/>
            <a:ext cx="297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/>
              <a:t>България</a:t>
            </a:r>
            <a:r>
              <a:rPr lang="en-US" b="1" i="1" dirty="0"/>
              <a:t> – 01.0</a:t>
            </a:r>
            <a:r>
              <a:rPr lang="bg-BG" b="1" i="1" dirty="0"/>
              <a:t>9</a:t>
            </a:r>
            <a:r>
              <a:rPr lang="en-US" b="1" i="1" dirty="0"/>
              <a:t>.2025</a:t>
            </a:r>
            <a:r>
              <a:rPr lang="bg-BG" b="1" i="1" baseline="30000" dirty="0"/>
              <a:t>**</a:t>
            </a:r>
            <a:endParaRPr lang="bg-BG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898428" y="1128459"/>
            <a:ext cx="63100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Достъп до магистър - фармацевт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943" y="6290878"/>
            <a:ext cx="3589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i="1" dirty="0"/>
              <a:t>*източник – </a:t>
            </a:r>
            <a:r>
              <a:rPr lang="en-US" sz="1200" i="1" dirty="0"/>
              <a:t>PGEU’2024</a:t>
            </a:r>
            <a:endParaRPr lang="bg-BG" sz="1200" i="1" dirty="0"/>
          </a:p>
          <a:p>
            <a:r>
              <a:rPr lang="bg-BG" sz="1200" i="1" baseline="30000" dirty="0"/>
              <a:t>**</a:t>
            </a:r>
            <a:r>
              <a:rPr lang="bg-BG" sz="1200" i="1" dirty="0"/>
              <a:t>източник – Национален регистър на БФС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946" y="3054790"/>
            <a:ext cx="38075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Плътност – средно 10,1 фармацевта на 10 000 жители </a:t>
            </a:r>
            <a:r>
              <a:rPr lang="bg-BG" sz="1400" dirty="0"/>
              <a:t>(28% над показателите за ЕС)</a:t>
            </a:r>
            <a:r>
              <a:rPr lang="bg-BG" dirty="0"/>
              <a:t>;</a:t>
            </a:r>
            <a:endParaRPr lang="en-US" dirty="0"/>
          </a:p>
          <a:p>
            <a:pPr lvl="0"/>
            <a:endParaRPr lang="bg-BG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Средно по 2,1 фармацевта работят в една аптека на пълен работен ден;</a:t>
            </a:r>
          </a:p>
          <a:p>
            <a:endParaRPr lang="bg-BG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Съотношение на половете - 78% жени / 22% мъже;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8017219" y="3060240"/>
            <a:ext cx="16438" cy="283670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68521" y="2304453"/>
            <a:ext cx="297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/>
              <a:t>България</a:t>
            </a:r>
            <a:r>
              <a:rPr lang="en-US" b="1" i="1" dirty="0"/>
              <a:t> – 01.0</a:t>
            </a:r>
            <a:r>
              <a:rPr lang="bg-BG" b="1" i="1" dirty="0"/>
              <a:t>9</a:t>
            </a:r>
            <a:r>
              <a:rPr lang="en-US" b="1" i="1" dirty="0"/>
              <a:t>.202</a:t>
            </a:r>
            <a:r>
              <a:rPr lang="bg-BG" b="1" i="1" dirty="0"/>
              <a:t>6</a:t>
            </a:r>
            <a:r>
              <a:rPr lang="bg-BG" b="1" i="1" baseline="30000" dirty="0"/>
              <a:t>**</a:t>
            </a:r>
            <a:endParaRPr lang="bg-BG" b="1" i="1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4167051" y="3056806"/>
            <a:ext cx="16438" cy="283670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26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98527" y="1169185"/>
            <a:ext cx="59206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Състояние на аптечната мрежа към 01.09.2026 г.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0884" y="6124097"/>
            <a:ext cx="55714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i="1" dirty="0"/>
              <a:t>*НЗИС - </a:t>
            </a:r>
            <a:r>
              <a:rPr lang="ru-RU" sz="1400" i="1" dirty="0"/>
              <a:t>Публичен регистър на Разрешенията за търговия на дребно с лекарствени продукти (Регистър Аптеки)</a:t>
            </a:r>
          </a:p>
          <a:p>
            <a:r>
              <a:rPr lang="ru-RU" sz="1400" i="1" dirty="0"/>
              <a:t>** Источник НЗОК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6605" y="904615"/>
            <a:ext cx="1081922" cy="10819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587" y="3055655"/>
            <a:ext cx="5732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*Брой на аптеките в България – </a:t>
            </a:r>
            <a:r>
              <a:rPr lang="bg-BG" b="1" dirty="0"/>
              <a:t>3300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*Аптеки за обслужване на населението – </a:t>
            </a:r>
            <a:r>
              <a:rPr lang="bg-BG" b="1" dirty="0"/>
              <a:t>3086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*Аптеки обслужващи болничните заведения (болнични аптеки) – </a:t>
            </a:r>
            <a:r>
              <a:rPr lang="bg-BG" b="1" dirty="0"/>
              <a:t>214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en-US" b="1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** Аптеки обслужващи населението с договор с НЗОК – </a:t>
            </a:r>
            <a:r>
              <a:rPr lang="bg-BG" b="1" dirty="0"/>
              <a:t>2447 </a:t>
            </a:r>
            <a:r>
              <a:rPr lang="bg-BG" dirty="0"/>
              <a:t>(79%), със 71 повече спрямо края на 2024 г.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69378" y="3055655"/>
            <a:ext cx="5732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bg-BG" dirty="0"/>
              <a:t>Брой заявления подадени в ИАЛ, за промяна или издаване на ново разрешение за ТД с ЛП– </a:t>
            </a:r>
            <a:r>
              <a:rPr lang="bg-BG" b="1" dirty="0"/>
              <a:t>558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bg-BG" dirty="0"/>
              <a:t>За </a:t>
            </a:r>
            <a:r>
              <a:rPr lang="bg-BG" dirty="0" err="1"/>
              <a:t>новоразкрити</a:t>
            </a:r>
            <a:r>
              <a:rPr lang="bg-BG" dirty="0"/>
              <a:t> аптеки в населени места с над 10 000 души население – </a:t>
            </a:r>
            <a:r>
              <a:rPr lang="bg-BG" b="1" dirty="0"/>
              <a:t>79%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bg-BG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g-BG" dirty="0"/>
              <a:t>За </a:t>
            </a:r>
            <a:r>
              <a:rPr lang="bg-BG" dirty="0" err="1"/>
              <a:t>новоразкрити</a:t>
            </a:r>
            <a:r>
              <a:rPr lang="bg-BG" dirty="0"/>
              <a:t> аптеки в населени места с под 10 000 души население – </a:t>
            </a:r>
            <a:r>
              <a:rPr lang="bg-BG" b="1" dirty="0"/>
              <a:t>21% (33)</a:t>
            </a:r>
            <a:r>
              <a:rPr lang="bg-BG" dirty="0"/>
              <a:t>, като почти половината от тях са в села в които никога не е имало аптека</a:t>
            </a:r>
          </a:p>
        </p:txBody>
      </p:sp>
    </p:spTree>
    <p:extLst>
      <p:ext uri="{BB962C8B-B14F-4D97-AF65-F5344CB8AC3E}">
        <p14:creationId xmlns:p14="http://schemas.microsoft.com/office/powerpoint/2010/main" val="2713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59881" y="891017"/>
            <a:ext cx="81269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Достъп до аптека</a:t>
            </a:r>
            <a:r>
              <a:rPr lang="en-US" sz="2500" b="1" dirty="0"/>
              <a:t> </a:t>
            </a:r>
            <a:r>
              <a:rPr lang="bg-BG" sz="2500" b="1" dirty="0"/>
              <a:t>в отдалечени и трудно достъпни райони, аптеки изпълняващи единствена дейност на територията на община и денонощни аптеки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745520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59" y="1280751"/>
            <a:ext cx="1081922" cy="10819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01217" y="2860012"/>
            <a:ext cx="51884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Брой аптеки обхванати от методиката – 202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 в отдалечени райони – 35 (17%)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 в труднодостъпни райони – 12 (6%)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Аптеки, единствен изпълнител на една или повече дейности по НЗОК на територията на община – 148 (73%)</a:t>
            </a:r>
          </a:p>
          <a:p>
            <a:pPr lvl="0"/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 с денонощно обслужване 24/7 – 34 (17%) аптеки в 14 области на страната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7817" y="6276332"/>
            <a:ext cx="5158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i="1" baseline="30000" dirty="0"/>
              <a:t>*</a:t>
            </a:r>
            <a:r>
              <a:rPr lang="bg-BG" sz="1200" i="1" dirty="0"/>
              <a:t>Сумата от броя на аптеките в отделните категории надхвърля общия брой аптеки по методиката, тъй като някои от аптеките попадат в повече от една категория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1163" y="2295360"/>
            <a:ext cx="3602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/>
              <a:t>Състояние към 01.09.2026 г.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01390" y="2851688"/>
            <a:ext cx="62906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Брой аптеки обхванати от методиката – 212</a:t>
            </a:r>
            <a:endParaRPr lang="en-US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 в отдалечени райони – </a:t>
            </a:r>
            <a:r>
              <a:rPr lang="en-US" dirty="0"/>
              <a:t>4</a:t>
            </a:r>
            <a:r>
              <a:rPr lang="bg-BG" dirty="0"/>
              <a:t>3 (20%)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 в труднодостъпни райони – 21 (10%)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Аптеки, единствен изпълнител на една или повече дейности по НЗОК на територията на община – </a:t>
            </a:r>
            <a:r>
              <a:rPr lang="en-US" dirty="0"/>
              <a:t>1</a:t>
            </a:r>
            <a:r>
              <a:rPr lang="bg-BG" dirty="0"/>
              <a:t>46 (69%)</a:t>
            </a:r>
          </a:p>
          <a:p>
            <a:pPr lvl="0"/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 с денонощно обслужване 24/7 – 34 (16%) разположени в 14 области на страната,</a:t>
            </a:r>
            <a:r>
              <a:rPr lang="en-US" dirty="0"/>
              <a:t> </a:t>
            </a:r>
            <a:r>
              <a:rPr lang="bg-BG" dirty="0"/>
              <a:t>от които 7 са единствени денонощни аптеки на територията на съответната  област.</a:t>
            </a:r>
          </a:p>
          <a:p>
            <a:pPr marL="285750" lvl="0" indent="-285750">
              <a:buFontTx/>
              <a:buChar char="-"/>
            </a:pPr>
            <a:endParaRPr lang="bg-BG" dirty="0"/>
          </a:p>
        </p:txBody>
      </p:sp>
      <p:sp>
        <p:nvSpPr>
          <p:cNvPr id="17" name="TextBox 16"/>
          <p:cNvSpPr txBox="1"/>
          <p:nvPr/>
        </p:nvSpPr>
        <p:spPr>
          <a:xfrm>
            <a:off x="1987028" y="2300055"/>
            <a:ext cx="3602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/>
              <a:t>Състояние към 31.12.2024 г.</a:t>
            </a:r>
          </a:p>
        </p:txBody>
      </p:sp>
    </p:spTree>
    <p:extLst>
      <p:ext uri="{BB962C8B-B14F-4D97-AF65-F5344CB8AC3E}">
        <p14:creationId xmlns:p14="http://schemas.microsoft.com/office/powerpoint/2010/main" val="226612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59881" y="891017"/>
            <a:ext cx="8126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Методика за финансиране на аптека</a:t>
            </a:r>
            <a:r>
              <a:rPr lang="en-US" sz="2500" b="1" dirty="0"/>
              <a:t> </a:t>
            </a:r>
            <a:r>
              <a:rPr lang="bg-BG" sz="2500" b="1" dirty="0"/>
              <a:t>в отдалечени и трудно достъпни райони, аптеки изпълняващи единствена дейност на територията на община и денонощни аптеки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745520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59" y="1280751"/>
            <a:ext cx="1081922" cy="1081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3CE117-8E3C-F23F-9612-92946C70CC83}"/>
              </a:ext>
            </a:extLst>
          </p:cNvPr>
          <p:cNvSpPr txBox="1"/>
          <p:nvPr/>
        </p:nvSpPr>
        <p:spPr>
          <a:xfrm>
            <a:off x="0" y="2680081"/>
            <a:ext cx="57455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bg-BG" dirty="0"/>
              <a:t>Нови аптеки включени в методиката в отдалечени райони – 6</a:t>
            </a:r>
          </a:p>
          <a:p>
            <a:pPr lvl="0" algn="just"/>
            <a:r>
              <a:rPr lang="bg-BG" i="1" dirty="0"/>
              <a:t>(подобрен достъп до аптека на над 35 000 души)  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bg-BG" dirty="0"/>
          </a:p>
          <a:p>
            <a:pPr lvl="0" algn="just"/>
            <a:endParaRPr lang="bg-BG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bg-BG" dirty="0"/>
              <a:t>Новооткрити аптеки в труднодостъпни райони – 4</a:t>
            </a:r>
          </a:p>
          <a:p>
            <a:pPr algn="just"/>
            <a:r>
              <a:rPr lang="bg-BG" i="1" dirty="0"/>
              <a:t>(подобрен достъп до аптека на над 5000 души)   </a:t>
            </a:r>
          </a:p>
          <a:p>
            <a:pPr lvl="0" algn="just"/>
            <a:endParaRPr lang="bg-BG" dirty="0"/>
          </a:p>
          <a:p>
            <a:pPr lvl="0" algn="just"/>
            <a:endParaRPr lang="bg-BG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bg-BG" dirty="0"/>
              <a:t>Аптеки, единствен изпълнител на една или повече дейности по НЗОК на територията на община – 20. </a:t>
            </a:r>
          </a:p>
          <a:p>
            <a:pPr lvl="0" algn="just"/>
            <a:r>
              <a:rPr lang="bg-BG" dirty="0"/>
              <a:t>В 4 от общините преди това не е имало аптека, договорен партньор на НЗОК с което е подобрен достъп до услуги на над 22680 души </a:t>
            </a:r>
          </a:p>
          <a:p>
            <a:pPr lvl="0"/>
            <a:endParaRPr lang="bg-B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67038E-087E-AB4D-32DF-AF6735E0EE7B}"/>
              </a:ext>
            </a:extLst>
          </p:cNvPr>
          <p:cNvSpPr txBox="1"/>
          <p:nvPr/>
        </p:nvSpPr>
        <p:spPr>
          <a:xfrm>
            <a:off x="5923331" y="2686799"/>
            <a:ext cx="574551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bg-BG" i="1" dirty="0"/>
              <a:t>с. Галица, общ. Долни Чифлик; *гр. Вършец, общ. Вършец; с. Ковачевци, общ. Ковачевци; гр. Брезник, общ. Брезник; с. Забърдо, общ. Чепеларе; с. Марково, общ. Каспичан.</a:t>
            </a:r>
          </a:p>
          <a:p>
            <a:pPr lvl="0" algn="just"/>
            <a:endParaRPr lang="bg-BG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bg-BG" dirty="0"/>
              <a:t>с. Дъбница и с. Хвостяне, общ. Гърмен; с. Грохотно, общ. Девин; с. Старцево, общ. Златоград.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bg-BG" dirty="0"/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bg-BG" dirty="0"/>
              <a:t>Гр. Стражица, общ. Стражица; *</a:t>
            </a:r>
            <a:r>
              <a:rPr lang="bg-BG" i="1" dirty="0"/>
              <a:t>гр. Вършец, общ. Вършец; с. Ковачевци, общ. Ковачевци; гр. Главиница, общ. Главница; гр. Антоново, общ. Антоново</a:t>
            </a:r>
          </a:p>
          <a:p>
            <a:pPr lvl="0" algn="just"/>
            <a:r>
              <a:rPr lang="en-US" sz="1400" i="1" dirty="0"/>
              <a:t>*</a:t>
            </a:r>
            <a:r>
              <a:rPr lang="bg-BG" sz="1400" i="1" dirty="0"/>
              <a:t>Влошен достъп въпреки методиката, поради действията на местната власт</a:t>
            </a:r>
            <a:endParaRPr lang="bg-BG" sz="1400" dirty="0"/>
          </a:p>
        </p:txBody>
      </p:sp>
    </p:spTree>
    <p:extLst>
      <p:ext uri="{BB962C8B-B14F-4D97-AF65-F5344CB8AC3E}">
        <p14:creationId xmlns:p14="http://schemas.microsoft.com/office/powerpoint/2010/main" val="96445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59593" y="2709687"/>
            <a:ext cx="44157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i="1" u="sng" dirty="0"/>
              <a:t>Условия, които обуславят достъпа</a:t>
            </a:r>
          </a:p>
          <a:p>
            <a:r>
              <a:rPr lang="bg-BG" dirty="0"/>
              <a:t> </a:t>
            </a:r>
          </a:p>
          <a:p>
            <a:pPr marL="342900" indent="-342900">
              <a:buAutoNum type="arabicPeriod"/>
            </a:pPr>
            <a:r>
              <a:rPr lang="bg-BG" dirty="0"/>
              <a:t>Необходимото лекарство;</a:t>
            </a:r>
          </a:p>
          <a:p>
            <a:pPr marL="342900" indent="-342900">
              <a:buAutoNum type="arabicPeriod"/>
            </a:pPr>
            <a:endParaRPr lang="bg-BG" dirty="0"/>
          </a:p>
          <a:p>
            <a:pPr marL="342900" indent="-342900">
              <a:buAutoNum type="arabicPeriod"/>
            </a:pPr>
            <a:r>
              <a:rPr lang="bg-BG" dirty="0"/>
              <a:t>на приемлива за пациента цена;</a:t>
            </a:r>
          </a:p>
          <a:p>
            <a:pPr marL="342900" indent="-342900">
              <a:buAutoNum type="arabicPeriod"/>
            </a:pPr>
            <a:endParaRPr lang="bg-BG" dirty="0"/>
          </a:p>
          <a:p>
            <a:pPr marL="342900" indent="-342900">
              <a:buAutoNum type="arabicPeriod"/>
            </a:pPr>
            <a:r>
              <a:rPr lang="bg-BG" dirty="0"/>
              <a:t>отпуснато в аптека;</a:t>
            </a:r>
          </a:p>
          <a:p>
            <a:pPr marL="342900" indent="-342900">
              <a:buAutoNum type="arabicPeriod"/>
            </a:pPr>
            <a:endParaRPr lang="bg-BG" dirty="0"/>
          </a:p>
          <a:p>
            <a:pPr marL="342900" indent="-342900">
              <a:buAutoNum type="arabicPeriod"/>
            </a:pPr>
            <a:r>
              <a:rPr lang="bg-BG" dirty="0"/>
              <a:t>от компетентен медицински специалист - фармацевт.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9981" y="1139481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Достъп до лекарства и фармацевтични услуги</a:t>
            </a:r>
          </a:p>
        </p:txBody>
      </p:sp>
      <p:sp>
        <p:nvSpPr>
          <p:cNvPr id="15" name="Curved Left Arrow 14"/>
          <p:cNvSpPr/>
          <p:nvPr/>
        </p:nvSpPr>
        <p:spPr>
          <a:xfrm rot="18794884">
            <a:off x="8559112" y="1905290"/>
            <a:ext cx="815546" cy="16087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6" name="Curved Left Arrow 15"/>
          <p:cNvSpPr/>
          <p:nvPr/>
        </p:nvSpPr>
        <p:spPr>
          <a:xfrm rot="2771759">
            <a:off x="8491264" y="4955632"/>
            <a:ext cx="815546" cy="16087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7897597">
            <a:off x="5441692" y="4932591"/>
            <a:ext cx="815546" cy="16087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8" name="Curved Left Arrow 17"/>
          <p:cNvSpPr/>
          <p:nvPr/>
        </p:nvSpPr>
        <p:spPr>
          <a:xfrm rot="13866849">
            <a:off x="5368651" y="1776510"/>
            <a:ext cx="815546" cy="16087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41027" y="6220495"/>
            <a:ext cx="695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i="1" dirty="0"/>
              <a:t>*Дисбаланс или проблеми във всяко едно от условията, води до недостиг на лекарства и фармацевтични услуги за пациента!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4239956" y="1639221"/>
            <a:ext cx="6273386" cy="5103776"/>
            <a:chOff x="4239956" y="1639221"/>
            <a:chExt cx="6273386" cy="5103776"/>
          </a:xfrm>
        </p:grpSpPr>
        <p:graphicFrame>
          <p:nvGraphicFramePr>
            <p:cNvPr id="10" name="Diagram 9"/>
            <p:cNvGraphicFramePr/>
            <p:nvPr>
              <p:extLst>
                <p:ext uri="{D42A27DB-BD31-4B8C-83A1-F6EECF244321}">
                  <p14:modId xmlns:p14="http://schemas.microsoft.com/office/powerpoint/2010/main" val="91387072"/>
                </p:ext>
              </p:extLst>
            </p:nvPr>
          </p:nvGraphicFramePr>
          <p:xfrm>
            <a:off x="4239956" y="1639221"/>
            <a:ext cx="6273386" cy="51037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29" name="Rectangle 28"/>
            <p:cNvSpPr/>
            <p:nvPr/>
          </p:nvSpPr>
          <p:spPr>
            <a:xfrm rot="19180010">
              <a:off x="6144802" y="4625819"/>
              <a:ext cx="1150840" cy="99815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0" name="Rectangle 29"/>
            <p:cNvSpPr/>
            <p:nvPr/>
          </p:nvSpPr>
          <p:spPr>
            <a:xfrm rot="19180010">
              <a:off x="7179447" y="3623550"/>
              <a:ext cx="1341578" cy="101304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</p:spTree>
    <p:extLst>
      <p:ext uri="{BB962C8B-B14F-4D97-AF65-F5344CB8AC3E}">
        <p14:creationId xmlns:p14="http://schemas.microsoft.com/office/powerpoint/2010/main" val="296645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14541" y="1705473"/>
            <a:ext cx="99502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i="1" u="sng" dirty="0" smtClean="0"/>
              <a:t>Промени в ЗЛПХМ, които БФС подкрепя:</a:t>
            </a:r>
            <a:endParaRPr lang="bg-BG" sz="2000" i="1" u="sng" dirty="0"/>
          </a:p>
          <a:p>
            <a:r>
              <a:rPr lang="bg-BG" sz="2000" dirty="0"/>
              <a:t> </a:t>
            </a:r>
          </a:p>
          <a:p>
            <a:pPr marL="342900" indent="-342900">
              <a:buAutoNum type="arabicPeriod"/>
            </a:pPr>
            <a:r>
              <a:rPr lang="bg-BG" sz="2000" dirty="0" smtClean="0"/>
              <a:t>В обхвата на СЕСПА вече ще бъдат всички лекарства с рецепта, а не само тези в ПЛС</a:t>
            </a:r>
            <a:endParaRPr lang="bg-BG" sz="2000" dirty="0"/>
          </a:p>
          <a:p>
            <a:pPr marL="342900" indent="-342900">
              <a:buAutoNum type="arabicPeriod"/>
            </a:pPr>
            <a:endParaRPr lang="bg-BG" sz="2000" dirty="0"/>
          </a:p>
          <a:p>
            <a:pPr marL="342900" indent="-342900">
              <a:buAutoNum type="arabicPeriod"/>
            </a:pPr>
            <a:r>
              <a:rPr lang="ru-RU" sz="2000" dirty="0" smtClean="0"/>
              <a:t>В </a:t>
            </a:r>
            <a:r>
              <a:rPr lang="ru-RU" sz="2000" dirty="0"/>
              <a:t>чл. 217б, ал.10 да се измени, както следва:</a:t>
            </a:r>
          </a:p>
          <a:p>
            <a:r>
              <a:rPr lang="ru-RU" sz="2000" dirty="0"/>
              <a:t>„(10) В случаите когато лекарствен продукт, отпускан по лекарско предписание, за който има издадена електронна рецепта, не е наличен в аптеката, магистър-фармацевтът може да изпраща заявка до притежателите на разрешение за търговия на едро с лекарствени продукти, след проверка в системата по ал. 1 за наличностите при търговците на едро. Притежател на разрешение за търговия на едро, към който е изпратена заявка е длъжен да осъществи доставката до 24 часа от постъпване на заявката.“ </a:t>
            </a:r>
          </a:p>
          <a:p>
            <a:r>
              <a:rPr lang="ru-RU" sz="2000" dirty="0" smtClean="0"/>
              <a:t>Създава </a:t>
            </a:r>
            <a:r>
              <a:rPr lang="ru-RU" sz="2000" dirty="0"/>
              <a:t>се нова ал.11:</a:t>
            </a:r>
          </a:p>
          <a:p>
            <a:r>
              <a:rPr lang="ru-RU" sz="2000" dirty="0"/>
              <a:t>(11) За лекарствен продукт заявен, по реда на ал.10, не могат да се извършват заявки от други аптеки.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9981" y="1139481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Какви промени предвижда проектът на ЗЛПХМ</a:t>
            </a:r>
            <a:endParaRPr lang="bg-BG" sz="25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8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14541" y="1705472"/>
            <a:ext cx="79198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i="1" u="sng" dirty="0" smtClean="0"/>
              <a:t>Промени в ЗЛПХМ, които БФС подкрепя:</a:t>
            </a:r>
            <a:endParaRPr lang="bg-BG" i="1" u="sng" dirty="0"/>
          </a:p>
          <a:p>
            <a:r>
              <a:rPr lang="bg-BG" dirty="0"/>
              <a:t> </a:t>
            </a:r>
          </a:p>
          <a:p>
            <a:r>
              <a:rPr lang="ru-RU" dirty="0" smtClean="0"/>
              <a:t>3. Подкрепяме въвеждането на контрол по верификацията и проследимост на доставените към аптеката опаковки по веригата на лекарствоснабдяването </a:t>
            </a:r>
          </a:p>
          <a:p>
            <a:r>
              <a:rPr lang="ru-RU" dirty="0" smtClean="0"/>
              <a:t>- Това би гарантирало, че аптеките няма да получават нефалшифицирани </a:t>
            </a:r>
            <a:r>
              <a:rPr lang="bg-BG" dirty="0" smtClean="0"/>
              <a:t>лекарства</a:t>
            </a:r>
            <a:endParaRPr lang="ru-RU" dirty="0" smtClean="0"/>
          </a:p>
          <a:p>
            <a:r>
              <a:rPr lang="ru-RU" dirty="0" smtClean="0"/>
              <a:t>- Вероятно доставките към и от складове на Притежатели на разрешения за употреба и Упълномощени представители е удачно да бъдат освободени от задължението да подават уникалните номера на всяка опаковка в СЕСПА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9981" y="1139481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Какви промени предвижда проектът на ЗЛПХМ</a:t>
            </a:r>
            <a:endParaRPr lang="bg-BG" sz="25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6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14541" y="1705473"/>
            <a:ext cx="99502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i="1" u="sng" dirty="0" smtClean="0"/>
              <a:t>Промени в ЗЛПХМ, които БФС подкрепя:</a:t>
            </a:r>
            <a:endParaRPr lang="bg-BG" i="1" u="sng" dirty="0"/>
          </a:p>
          <a:p>
            <a:r>
              <a:rPr lang="bg-BG" dirty="0"/>
              <a:t> </a:t>
            </a:r>
          </a:p>
          <a:p>
            <a:r>
              <a:rPr lang="ru-RU" dirty="0"/>
              <a:t>4</a:t>
            </a:r>
            <a:r>
              <a:rPr lang="ru-RU" dirty="0" smtClean="0"/>
              <a:t>. Подкрепяме възможността в аптеките да се извършват допълнителни дейности</a:t>
            </a:r>
          </a:p>
          <a:p>
            <a:r>
              <a:rPr lang="ru-RU" dirty="0" smtClean="0"/>
              <a:t>Чл.219</a:t>
            </a:r>
            <a:r>
              <a:rPr lang="ru-RU" dirty="0"/>
              <a:t>, ал.1 </a:t>
            </a:r>
            <a:r>
              <a:rPr lang="ru-RU" dirty="0" smtClean="0"/>
              <a:t>да се измени:</a:t>
            </a:r>
            <a:endParaRPr lang="ru-RU" dirty="0"/>
          </a:p>
          <a:p>
            <a:r>
              <a:rPr lang="ru-RU" dirty="0"/>
              <a:t>„(1)Аптеката е здравно заведение, в което се извършват следните дейности: съхраняване, приготвяне, опаковане, контролиране, даване на консултации, </a:t>
            </a:r>
            <a:r>
              <a:rPr lang="ru-RU" dirty="0">
                <a:solidFill>
                  <a:srgbClr val="0070C0"/>
                </a:solidFill>
              </a:rPr>
              <a:t>промоция на здравето съгласно § 1, т. 8 от Допълнителната разпоредба на Закона за здравето</a:t>
            </a:r>
            <a:r>
              <a:rPr lang="ru-RU" dirty="0"/>
              <a:t>, отпускане по лекарско и без лекарско предписание на разрешени за употреба в Република България лекарствени продукти, на медицински изделия, на диетични храни за специални медицински цели, храни за кърмачета и преходни храни, както и хранителни добавки и </a:t>
            </a:r>
            <a:r>
              <a:rPr lang="ru-RU" dirty="0">
                <a:solidFill>
                  <a:srgbClr val="C00000"/>
                </a:solidFill>
              </a:rPr>
              <a:t>храни по списък, определен в наредбата по ал.2</a:t>
            </a:r>
            <a:r>
              <a:rPr lang="ru-RU" dirty="0"/>
              <a:t>, козметични продукти, санитарно-хигиенни материали и биоциди от главна група 1 "Дезинфектанти", продуктови типове 1 и 2, и от главна група 3 "Контрол на вредители", продуктови типове 18 и 19, съгласно Приложение V от Регламент (ЕС) № 528/2012 на Европейския парламент и на Съвета от 22 май 2012 г. относно предоставянето на пазара и употребата на биоциди (ОВ, L 167/1 от 27 юни 2012 г</a:t>
            </a:r>
            <a:r>
              <a:rPr lang="ru-RU" dirty="0" smtClean="0"/>
              <a:t>.).“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989981" y="1139481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Какви промени предвижда проектът на ЗЛПХМ</a:t>
            </a:r>
            <a:endParaRPr lang="bg-BG" sz="25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14541" y="1705473"/>
            <a:ext cx="995022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</a:t>
            </a:r>
            <a:endParaRPr lang="bg-BG" dirty="0"/>
          </a:p>
          <a:p>
            <a:r>
              <a:rPr lang="ru-RU" dirty="0" smtClean="0"/>
              <a:t>1. Няма реална забрана за вертикална интеграция и ограничение на хоризонталната такава до 4 аптеки</a:t>
            </a:r>
          </a:p>
          <a:p>
            <a:endParaRPr lang="ru-RU" dirty="0" smtClean="0"/>
          </a:p>
          <a:p>
            <a:r>
              <a:rPr lang="ru-RU" dirty="0" smtClean="0"/>
              <a:t>Предлагаме да </a:t>
            </a:r>
            <a:r>
              <a:rPr lang="ru-RU" dirty="0"/>
              <a:t>се въведе нов параграф в проекта, в който се прави допълнение на </a:t>
            </a:r>
            <a:r>
              <a:rPr lang="ru-RU" b="1" dirty="0"/>
              <a:t>чл.195а</a:t>
            </a:r>
            <a:r>
              <a:rPr lang="ru-RU" dirty="0"/>
              <a:t>, след думите „по реда на този закон“ се прибавят </a:t>
            </a:r>
            <a:r>
              <a:rPr lang="ru-RU" b="1" dirty="0"/>
              <a:t>„включително чрез свързани с него лица по смисъла на Търговския закон</a:t>
            </a:r>
            <a:r>
              <a:rPr lang="ru-RU" b="1" dirty="0" smtClean="0"/>
              <a:t>”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/>
              <a:t>2. </a:t>
            </a:r>
            <a:r>
              <a:rPr lang="ru-RU" dirty="0" smtClean="0"/>
              <a:t>Проектът въвежда ограничение аптеката </a:t>
            </a:r>
            <a:r>
              <a:rPr lang="ru-RU" b="1" dirty="0" smtClean="0"/>
              <a:t>«да предоставя лекарствени продукти САМО НА НАСЕЛЕНИЕТО»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Предлагаме да се създаде нова </a:t>
            </a:r>
            <a:r>
              <a:rPr lang="ru-RU" dirty="0"/>
              <a:t>алинея 5а на чл.222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„(5а) За задоволяване на собствените си нужди лечебните заведения по чл.8 от Закона за лечебните заведения, институциите в системата на предучилищното и училищното образование по Закона за предучилищното и училищното образование и висшите училища Закона за висшето образование, могат да се снабдяват от аптека, получила разрешение за търговия на дребно с лекарствени продукти при условия и по ред, определени с наредбата по чл. 219, ал. 2“.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989981" y="1139481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Какви промени НЕ предвижда проектът на ЗЛПХМ</a:t>
            </a:r>
            <a:endParaRPr lang="bg-BG" sz="25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14541" y="1452517"/>
            <a:ext cx="995022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</a:t>
            </a:r>
            <a:endParaRPr lang="bg-BG" dirty="0"/>
          </a:p>
          <a:p>
            <a:r>
              <a:rPr lang="ru-RU" sz="1700" dirty="0"/>
              <a:t>3</a:t>
            </a:r>
            <a:r>
              <a:rPr lang="ru-RU" sz="1700" dirty="0" smtClean="0"/>
              <a:t>. Няма възможност за генерична замяна</a:t>
            </a:r>
          </a:p>
          <a:p>
            <a:endParaRPr lang="ru-RU" sz="1700" dirty="0"/>
          </a:p>
          <a:p>
            <a:r>
              <a:rPr lang="ru-RU" sz="1700" dirty="0" smtClean="0"/>
              <a:t>Предлагаме в </a:t>
            </a:r>
            <a:r>
              <a:rPr lang="ru-RU" sz="1700" dirty="0"/>
              <a:t>чл. 221, ал.1 да се добавят думите „замени или“.</a:t>
            </a:r>
          </a:p>
          <a:p>
            <a:r>
              <a:rPr lang="ru-RU" sz="1700" dirty="0"/>
              <a:t>„Чл. 221. (1) </a:t>
            </a:r>
            <a:r>
              <a:rPr lang="ru-RU" sz="1700" dirty="0" smtClean="0"/>
              <a:t>Министърът </a:t>
            </a:r>
            <a:r>
              <a:rPr lang="ru-RU" sz="1700" dirty="0"/>
              <a:t>на здравеопазването определя в наредба медицинските специалисти, които могат да издават рецепти, реда за предписването на лекарствени продукти, срока за изпълнението, както и случаите и реда, по който магистър-фармацевтът може да </a:t>
            </a:r>
            <a:r>
              <a:rPr lang="ru-RU" sz="1700" dirty="0">
                <a:solidFill>
                  <a:srgbClr val="FF0000"/>
                </a:solidFill>
              </a:rPr>
              <a:t>замени или </a:t>
            </a:r>
            <a:r>
              <a:rPr lang="ru-RU" sz="1700" dirty="0"/>
              <a:t>да откаже да изпълни лекарско предписание</a:t>
            </a:r>
            <a:r>
              <a:rPr lang="ru-RU" sz="1700" dirty="0" smtClean="0"/>
              <a:t>“.</a:t>
            </a:r>
          </a:p>
          <a:p>
            <a:endParaRPr lang="ru-RU" sz="1700" dirty="0"/>
          </a:p>
          <a:p>
            <a:r>
              <a:rPr lang="ru-RU" sz="1700" dirty="0" smtClean="0"/>
              <a:t>4. Предлагаме Националната аптечна карта да се поддържа в дигитален вид, за да се актуализира автоматично при промяна на данните</a:t>
            </a:r>
          </a:p>
          <a:p>
            <a:endParaRPr lang="ru-RU" sz="1700" dirty="0"/>
          </a:p>
          <a:p>
            <a:r>
              <a:rPr lang="ru-RU" sz="1700" dirty="0" smtClean="0"/>
              <a:t>5</a:t>
            </a:r>
            <a:r>
              <a:rPr lang="ru-RU" sz="1700" dirty="0"/>
              <a:t>. </a:t>
            </a:r>
            <a:r>
              <a:rPr lang="ru-RU" sz="1700" dirty="0" smtClean="0"/>
              <a:t>Предлагаме отпадане </a:t>
            </a:r>
            <a:r>
              <a:rPr lang="ru-RU" sz="1700" dirty="0"/>
              <a:t>на аптеки, които се ръководят от </a:t>
            </a:r>
            <a:r>
              <a:rPr lang="ru-RU" sz="1700" dirty="0" smtClean="0"/>
              <a:t>помощник </a:t>
            </a:r>
            <a:r>
              <a:rPr lang="ru-RU" sz="1700" dirty="0"/>
              <a:t>– фармацевти. Посочената форма на дейност на практика има същите функции, както дрогерия. Дрогериите могат да отпускат лекарствени продукти с режим на отпускане без лекарско предписание, както и продукти и стоки със значение за здравето на човека. Наименованието „аптека“ на здравни заведения, които имат същите правомощия за отпускане на лекарствени продукти като дрогериите не променя тяхната природа, но въвежда пациентите в заблуждение. В този смисъл предлагаме отпадане на този вид здравни заведения, като се осигури облекчен ред за пререгистрирането им в дрогерии.</a:t>
            </a:r>
            <a:endParaRPr lang="ru-RU" sz="1700" dirty="0" smtClean="0"/>
          </a:p>
          <a:p>
            <a:endParaRPr lang="ru-RU" sz="1700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989981" y="1139481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Какви промени НЕ предвижда проектът на ЗЛПХМ</a:t>
            </a:r>
            <a:endParaRPr lang="bg-BG" sz="25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4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d1full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4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d1full_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2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d1full_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9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d1full_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5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d1full_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5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349016" y="2155481"/>
            <a:ext cx="81269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err="1" smtClean="0"/>
              <a:t>Подкаст</a:t>
            </a:r>
            <a:r>
              <a:rPr lang="bg-BG" sz="2500" b="1" dirty="0" smtClean="0"/>
              <a:t> на БФС</a:t>
            </a:r>
          </a:p>
          <a:p>
            <a:pPr algn="ctr"/>
            <a:endParaRPr lang="bg-BG" sz="2500" b="1" dirty="0" smtClean="0"/>
          </a:p>
          <a:p>
            <a:pPr algn="ctr"/>
            <a:r>
              <a:rPr lang="bg-BG" sz="3200" b="1" dirty="0" smtClean="0"/>
              <a:t>„НА ВЕЗНАТА“</a:t>
            </a:r>
          </a:p>
          <a:p>
            <a:pPr algn="ctr"/>
            <a:endParaRPr lang="bg-BG" sz="2500" b="1" dirty="0"/>
          </a:p>
          <a:p>
            <a:pPr algn="ctr"/>
            <a:r>
              <a:rPr lang="en-US" sz="2500" b="1" dirty="0">
                <a:hlinkClick r:id="rId3"/>
              </a:rPr>
              <a:t>https://www.youtube.com/@</a:t>
            </a:r>
            <a:r>
              <a:rPr lang="en-US" sz="2500" b="1" dirty="0" smtClean="0">
                <a:hlinkClick r:id="rId3"/>
              </a:rPr>
              <a:t>NaVeznataPodcast-BFS</a:t>
            </a:r>
            <a:r>
              <a:rPr lang="bg-BG" sz="2500" b="1" dirty="0" smtClean="0"/>
              <a:t> </a:t>
            </a:r>
            <a:endParaRPr lang="bg-BG" sz="25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56296" y="4788250"/>
            <a:ext cx="8712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 първия епизод проф. </a:t>
            </a:r>
            <a:r>
              <a:rPr lang="bg-BG" dirty="0" err="1" smtClean="0"/>
              <a:t>Асена</a:t>
            </a:r>
            <a:r>
              <a:rPr lang="bg-BG" dirty="0" smtClean="0"/>
              <a:t> Сербезова и маг.-</a:t>
            </a:r>
            <a:r>
              <a:rPr lang="bg-BG" dirty="0" err="1" smtClean="0"/>
              <a:t>фарм</a:t>
            </a:r>
            <a:r>
              <a:rPr lang="bg-BG" dirty="0" smtClean="0"/>
              <a:t>. Димитър Маринов ще дискутират каква е ролята и значението на фармацевта днес и ще представят различни примери и практики за допълнителни дейности и услуги, които се извършват в аптеките по света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9388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349016" y="2155481"/>
            <a:ext cx="81269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Благодарим за вниманието </a:t>
            </a:r>
            <a:r>
              <a:rPr lang="bg-BG" sz="2500" b="1" dirty="0"/>
              <a:t>В</a:t>
            </a:r>
            <a:r>
              <a:rPr lang="bg-BG" sz="2500" b="1" dirty="0" smtClean="0"/>
              <a:t>и</a:t>
            </a:r>
          </a:p>
          <a:p>
            <a:pPr algn="ctr"/>
            <a:r>
              <a:rPr lang="bg-BG" sz="2500" b="1" dirty="0"/>
              <a:t>и</a:t>
            </a:r>
            <a:r>
              <a:rPr lang="bg-BG" sz="2500" b="1" dirty="0" smtClean="0"/>
              <a:t> </a:t>
            </a:r>
          </a:p>
          <a:p>
            <a:pPr algn="ctr"/>
            <a:r>
              <a:rPr lang="bg-BG" sz="2500" b="1" dirty="0"/>
              <a:t>ч</a:t>
            </a:r>
            <a:r>
              <a:rPr lang="bg-BG" sz="2500" b="1" dirty="0" smtClean="0"/>
              <a:t>естит Световен ден на фармацевта!</a:t>
            </a:r>
            <a:endParaRPr lang="bg-BG" sz="25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4541" y="3757793"/>
            <a:ext cx="9950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Запис и материали от пресконференцията можете да намерите на </a:t>
            </a:r>
            <a:r>
              <a:rPr lang="en-US" dirty="0" smtClean="0">
                <a:hlinkClick r:id="rId7"/>
              </a:rPr>
              <a:t>www.bphu.bg</a:t>
            </a:r>
            <a:r>
              <a:rPr lang="bg-BG" dirty="0" smtClean="0"/>
              <a:t> </a:t>
            </a:r>
            <a:r>
              <a:rPr lang="en-US" dirty="0" smtClean="0"/>
              <a:t> </a:t>
            </a:r>
            <a:r>
              <a:rPr lang="bg-BG" dirty="0" smtClean="0"/>
              <a:t>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5610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12438</TotalTime>
  <Words>2298</Words>
  <Application>Microsoft Office PowerPoint</Application>
  <PresentationFormat>Widescreen</PresentationFormat>
  <Paragraphs>396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DMarinov</dc:creator>
  <cp:lastModifiedBy>DMarinov</cp:lastModifiedBy>
  <cp:revision>362</cp:revision>
  <dcterms:created xsi:type="dcterms:W3CDTF">2022-09-23T09:08:23Z</dcterms:created>
  <dcterms:modified xsi:type="dcterms:W3CDTF">2026-09-25T09:57:51Z</dcterms:modified>
</cp:coreProperties>
</file>